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9" r:id="rId4"/>
    <p:sldId id="272" r:id="rId5"/>
    <p:sldId id="295" r:id="rId6"/>
    <p:sldId id="301" r:id="rId7"/>
    <p:sldId id="311" r:id="rId8"/>
    <p:sldId id="314" r:id="rId9"/>
    <p:sldId id="306" r:id="rId10"/>
    <p:sldId id="313" r:id="rId11"/>
    <p:sldId id="291" r:id="rId12"/>
    <p:sldId id="292" r:id="rId13"/>
    <p:sldId id="267" r:id="rId14"/>
    <p:sldId id="266" r:id="rId15"/>
    <p:sldId id="30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818" autoAdjust="0"/>
    <p:restoredTop sz="85072" autoAdjust="0"/>
  </p:normalViewPr>
  <p:slideViewPr>
    <p:cSldViewPr>
      <p:cViewPr varScale="1">
        <p:scale>
          <a:sx n="77" d="100"/>
          <a:sy n="77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E9231-B7CB-364A-9A3A-A8CA37941CA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F8D65-1A1D-0B4E-B52F-A326F1F5B6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0195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nkajalani.org/" TargetMode="External"/><Relationship Id="rId7" Type="http://schemas.openxmlformats.org/officeDocument/2006/relationships/hyperlink" Target="http://www.peace-srilanka.org/index.php?option=com_content&amp;view=article&amp;id=38&amp;Itemid=65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sarvodaya.org/about" TargetMode="External"/><Relationship Id="rId5" Type="http://schemas.openxmlformats.org/officeDocument/2006/relationships/hyperlink" Target="http://www.groundviews.org" TargetMode="External"/><Relationship Id="rId4" Type="http://schemas.openxmlformats.org/officeDocument/2006/relationships/hyperlink" Target="http://www.ripplesonwater.org/DevelopmentProjects.aspx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political forces affect the choice of policies, paying special attention to distributive conflicts and political institutions, which are absent in representative agent models (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Alesina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2007)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F8D65-1A1D-0B4E-B52F-A326F1F5B66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6751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Environmental conflicts, environmental movements, changes in co-production and the commons, environmental justice and democracy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F8D65-1A1D-0B4E-B52F-A326F1F5B66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4083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Partner with university to do collaborative 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F8D65-1A1D-0B4E-B52F-A326F1F5B66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9045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 non-profits: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Sri Lanka Water Partnership</a:t>
            </a:r>
          </a:p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http://www.lankajalani.org/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Ripples on Water</a:t>
            </a:r>
          </a:p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http://www.ripplesonwater.org/DevelopmentProjects.aspx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“Journalism for Citizens” Sri Lanka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/>
              </a:rPr>
              <a:t>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Ranil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Senanayake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www.groundviews.org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“Awakening for All”  - community development organization</a:t>
            </a:r>
          </a:p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http://www.sarvodaya.org/about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Peace Council</a:t>
            </a:r>
          </a:p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http://www.peace-srilanka.org/index.php?option=com_content&amp;view=article&amp;id=38&amp;Itemid=65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F8D65-1A1D-0B4E-B52F-A326F1F5B66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6937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09A8B-0F68-4D47-BB83-B3AAAD870273}" type="datetimeFigureOut">
              <a:rPr lang="en-US" smtClean="0"/>
              <a:pPr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B50E2-4112-4B44-9930-CAFD29511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Institutional Landscapes to Support Effective Adaptation to Water Scarcity</a:t>
            </a:r>
            <a:endParaRPr lang="en-US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Scope of 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Work for th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 Qualitative Research Team of ADAPT-SL</a:t>
            </a:r>
            <a:endParaRPr lang="en-US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Conceptualizations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+mj-lt"/>
              </a:rPr>
              <a:t>Individual and/versus collective action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Water access and inequality, conflict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Integration between horizontal and vertical parts of the assemblage through farmer organizations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FO as social capital builder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+mj-lt"/>
              </a:rPr>
              <a:t>Key informant interviews</a:t>
            </a:r>
          </a:p>
          <a:p>
            <a:pPr lvl="1"/>
            <a:r>
              <a:rPr lang="en-US" dirty="0" smtClean="0">
                <a:latin typeface="+mj-lt"/>
              </a:rPr>
              <a:t>Local &amp; community leaders</a:t>
            </a:r>
          </a:p>
          <a:p>
            <a:pPr lvl="2"/>
            <a:r>
              <a:rPr lang="en-US" dirty="0" smtClean="0">
                <a:latin typeface="+mj-lt"/>
              </a:rPr>
              <a:t>FO leaders</a:t>
            </a:r>
          </a:p>
          <a:p>
            <a:pPr lvl="2"/>
            <a:r>
              <a:rPr lang="en-US" dirty="0" smtClean="0">
                <a:latin typeface="+mj-lt"/>
              </a:rPr>
              <a:t>Government extension agents / irrigation managers</a:t>
            </a:r>
          </a:p>
          <a:p>
            <a:pPr lvl="2"/>
            <a:r>
              <a:rPr lang="en-US" dirty="0" smtClean="0">
                <a:latin typeface="+mj-lt"/>
              </a:rPr>
              <a:t>Other leaders in government and civil </a:t>
            </a:r>
            <a:r>
              <a:rPr lang="en-US" dirty="0" smtClean="0">
                <a:latin typeface="+mj-lt"/>
              </a:rPr>
              <a:t>society</a:t>
            </a:r>
          </a:p>
          <a:p>
            <a:pPr lvl="1"/>
            <a:r>
              <a:rPr lang="en-US" dirty="0" smtClean="0">
                <a:latin typeface="+mj-lt"/>
              </a:rPr>
              <a:t>Technocrats / bureaucrats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National / watershed policy makers </a:t>
            </a:r>
            <a:r>
              <a:rPr lang="en-US" dirty="0" smtClean="0">
                <a:latin typeface="+mj-lt"/>
              </a:rPr>
              <a:t>(MASL, ID, DAD,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International players (ADB, IMF, WB, FAO, WFP, </a:t>
            </a:r>
            <a:r>
              <a:rPr lang="en-US" dirty="0" smtClean="0">
                <a:latin typeface="+mj-lt"/>
              </a:rPr>
              <a:t>IWMI, IFAD, UNDP)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Archival analysis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Ethnography</a:t>
            </a:r>
          </a:p>
          <a:p>
            <a:pPr lvl="1"/>
            <a:r>
              <a:rPr lang="en-US" dirty="0" smtClean="0">
                <a:latin typeface="+mj-lt"/>
              </a:rPr>
              <a:t>Oral histories with farmers </a:t>
            </a:r>
            <a:r>
              <a:rPr lang="en-US" dirty="0" smtClean="0">
                <a:latin typeface="+mj-lt"/>
                <a:sym typeface="Wingdings" pitchFamily="2" charset="2"/>
              </a:rPr>
              <a:t> what have they done in the past to mitigate drought, adapt to uncertainty?</a:t>
            </a:r>
          </a:p>
          <a:p>
            <a:pPr lvl="1"/>
            <a:r>
              <a:rPr lang="en-US" dirty="0" smtClean="0">
                <a:latin typeface="+mj-lt"/>
                <a:sym typeface="Wingdings" pitchFamily="2" charset="2"/>
              </a:rPr>
              <a:t>Interviews with village officials (FO leaders, extension agents) </a:t>
            </a:r>
          </a:p>
          <a:p>
            <a:pPr lvl="1"/>
            <a:r>
              <a:rPr lang="en-US" dirty="0" smtClean="0">
                <a:latin typeface="+mj-lt"/>
                <a:sym typeface="Wingdings" pitchFamily="2" charset="2"/>
              </a:rPr>
              <a:t>Observations of planting and harvesting</a:t>
            </a:r>
          </a:p>
          <a:p>
            <a:pPr lvl="1"/>
            <a:r>
              <a:rPr lang="en-US" dirty="0" smtClean="0">
                <a:latin typeface="+mj-lt"/>
                <a:sym typeface="Wingdings" pitchFamily="2" charset="2"/>
              </a:rPr>
              <a:t>Observations of FO meetings, interactions with irrigation officials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Methodological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+mj-lt"/>
              </a:rPr>
              <a:t>Selection of ethnographic field sites </a:t>
            </a:r>
          </a:p>
          <a:p>
            <a:pPr lvl="1"/>
            <a:r>
              <a:rPr lang="en-US" dirty="0" smtClean="0">
                <a:latin typeface="+mj-lt"/>
              </a:rPr>
              <a:t>Choose from villages selected by survey team?</a:t>
            </a:r>
          </a:p>
          <a:p>
            <a:pPr lvl="1"/>
            <a:r>
              <a:rPr lang="en-US" dirty="0" smtClean="0">
                <a:latin typeface="+mj-lt"/>
              </a:rPr>
              <a:t>Aim for cross-section of rain-fed versus irrigated, different settlement/resettlement phases…or does another set of characteristics matter more?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Cultural and language barriers:</a:t>
            </a:r>
          </a:p>
          <a:p>
            <a:pPr lvl="1"/>
            <a:r>
              <a:rPr lang="en-US" dirty="0" smtClean="0">
                <a:latin typeface="+mj-lt"/>
              </a:rPr>
              <a:t>Would it be appropriate to have a local university partner for ethnographic field work?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Access:</a:t>
            </a:r>
          </a:p>
          <a:p>
            <a:pPr lvl="1"/>
            <a:r>
              <a:rPr lang="en-US" dirty="0" smtClean="0">
                <a:latin typeface="+mj-lt"/>
              </a:rPr>
              <a:t>What can we do to negotiate access to the people and places we’d like to talk to and visit?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One Fieldwork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+mj-lt"/>
              </a:rPr>
              <a:t>Interview key decision makers, </a:t>
            </a:r>
            <a:r>
              <a:rPr lang="en-US" dirty="0" smtClean="0">
                <a:latin typeface="+mj-lt"/>
              </a:rPr>
              <a:t>especially government officials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Continue to refine policy-</a:t>
            </a:r>
            <a:r>
              <a:rPr lang="en-US" dirty="0" err="1" smtClean="0">
                <a:latin typeface="+mj-lt"/>
              </a:rPr>
              <a:t>scape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Interview farmers </a:t>
            </a:r>
          </a:p>
          <a:p>
            <a:pPr lvl="1"/>
            <a:r>
              <a:rPr lang="en-US" dirty="0" smtClean="0">
                <a:latin typeface="+mj-lt"/>
              </a:rPr>
              <a:t>Work our way up the chain</a:t>
            </a:r>
          </a:p>
          <a:p>
            <a:r>
              <a:rPr lang="en-US" dirty="0" smtClean="0">
                <a:latin typeface="+mj-lt"/>
              </a:rPr>
              <a:t>Observations</a:t>
            </a:r>
          </a:p>
          <a:p>
            <a:pPr lvl="1"/>
            <a:r>
              <a:rPr lang="en-US" dirty="0" smtClean="0">
                <a:latin typeface="+mj-lt"/>
              </a:rPr>
              <a:t>FO meetings</a:t>
            </a:r>
          </a:p>
          <a:p>
            <a:pPr lvl="1"/>
            <a:r>
              <a:rPr lang="en-US" dirty="0" smtClean="0">
                <a:latin typeface="+mj-lt"/>
              </a:rPr>
              <a:t>Extension efforts</a:t>
            </a:r>
          </a:p>
          <a:p>
            <a:pPr lvl="1"/>
            <a:r>
              <a:rPr lang="en-US" dirty="0" smtClean="0">
                <a:latin typeface="+mj-lt"/>
              </a:rPr>
              <a:t>Planting/harvesting</a:t>
            </a:r>
          </a:p>
          <a:p>
            <a:pPr lvl="1"/>
            <a:r>
              <a:rPr lang="en-US" dirty="0" smtClean="0">
                <a:latin typeface="+mj-lt"/>
              </a:rPr>
              <a:t>Community mapping exercise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+mj-lt"/>
              </a:rPr>
              <a:t>For survey efforts, develop</a:t>
            </a:r>
          </a:p>
          <a:p>
            <a:pPr lvl="1"/>
            <a:r>
              <a:rPr lang="en-US" dirty="0" smtClean="0">
                <a:latin typeface="+mj-lt"/>
              </a:rPr>
              <a:t>Multidimensional measure of FO effectiveness</a:t>
            </a:r>
          </a:p>
          <a:p>
            <a:pPr lvl="1"/>
            <a:r>
              <a:rPr lang="en-US" dirty="0" smtClean="0">
                <a:latin typeface="+mj-lt"/>
              </a:rPr>
              <a:t>Measure of technical assistance effectiveness</a:t>
            </a:r>
          </a:p>
          <a:p>
            <a:pPr lvl="1"/>
            <a:r>
              <a:rPr lang="en-US" dirty="0" smtClean="0">
                <a:latin typeface="+mj-lt"/>
              </a:rPr>
              <a:t>More complete list of adaptation behaviors</a:t>
            </a:r>
          </a:p>
          <a:p>
            <a:r>
              <a:rPr lang="en-US" dirty="0" smtClean="0">
                <a:latin typeface="+mj-lt"/>
              </a:rPr>
              <a:t>For ABM</a:t>
            </a:r>
          </a:p>
          <a:p>
            <a:pPr lvl="1"/>
            <a:r>
              <a:rPr lang="en-US" dirty="0" smtClean="0">
                <a:latin typeface="+mj-lt"/>
              </a:rPr>
              <a:t>More concrete understanding about diffusion of innovations through horizontal and vertical networks</a:t>
            </a:r>
          </a:p>
          <a:p>
            <a:r>
              <a:rPr lang="en-US" dirty="0" smtClean="0">
                <a:latin typeface="+mj-lt"/>
              </a:rPr>
              <a:t>With hydrology group</a:t>
            </a:r>
          </a:p>
          <a:p>
            <a:pPr lvl="1"/>
            <a:r>
              <a:rPr lang="en-US" dirty="0" smtClean="0">
                <a:latin typeface="+mj-lt"/>
              </a:rPr>
              <a:t>See if historic policy changes can be linked to changes in rice yields in a time series analysis</a:t>
            </a: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Theoretical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Political economy</a:t>
            </a:r>
          </a:p>
          <a:p>
            <a:r>
              <a:rPr lang="en-US" dirty="0" smtClean="0">
                <a:latin typeface="+mj-lt"/>
              </a:rPr>
              <a:t>Political ecology</a:t>
            </a:r>
          </a:p>
          <a:p>
            <a:r>
              <a:rPr lang="en-US" dirty="0" smtClean="0">
                <a:latin typeface="+mj-lt"/>
              </a:rPr>
              <a:t>Waterscape</a:t>
            </a:r>
          </a:p>
          <a:p>
            <a:r>
              <a:rPr lang="en-US" dirty="0" smtClean="0">
                <a:latin typeface="+mj-lt"/>
              </a:rPr>
              <a:t>Sustainable Livelihoods Approach (SLA)</a:t>
            </a:r>
          </a:p>
          <a:p>
            <a:r>
              <a:rPr lang="en-US" dirty="0" smtClean="0">
                <a:latin typeface="+mj-lt"/>
              </a:rPr>
              <a:t>Water Security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57200" y="1447800"/>
            <a:ext cx="8991600" cy="5029200"/>
          </a:xfrm>
        </p:spPr>
        <p:txBody>
          <a:bodyPr>
            <a:normAutofit/>
          </a:bodyPr>
          <a:lstStyle/>
          <a:p>
            <a:pPr lvl="2" algn="ctr">
              <a:buNone/>
            </a:pPr>
            <a:endParaRPr lang="en-US" sz="3600" dirty="0" smtClean="0">
              <a:latin typeface="+mj-lt"/>
            </a:endParaRPr>
          </a:p>
          <a:p>
            <a:pPr lvl="2" algn="ctr">
              <a:buNone/>
            </a:pPr>
            <a:endParaRPr lang="en-US" sz="3600" dirty="0" smtClean="0">
              <a:latin typeface="+mj-lt"/>
            </a:endParaRPr>
          </a:p>
          <a:p>
            <a:pPr lvl="2" algn="ctr">
              <a:buNone/>
            </a:pPr>
            <a:r>
              <a:rPr lang="en-US" sz="3600" dirty="0" smtClean="0">
                <a:latin typeface="+mj-lt"/>
              </a:rPr>
              <a:t>An analytic orientation which examines how political and economic forces affect each other and the choices that people make</a:t>
            </a:r>
          </a:p>
        </p:txBody>
      </p:sp>
    </p:spTree>
    <p:extLst>
      <p:ext uri="{BB962C8B-B14F-4D97-AF65-F5344CB8AC3E}">
        <p14:creationId xmlns="" xmlns:p14="http://schemas.microsoft.com/office/powerpoint/2010/main" val="172611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Ecology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The study of how economic, political, technological, and social forces interact with “nature” and environmental issues</a:t>
            </a: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Water = hybrid socio-nature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220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b="1" dirty="0" smtClean="0"/>
              <a:t>Water + Political Economy + Political Ecology = Waterscape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“The ways in which flows of water, power, and capital converge to produce uneven socio-ecological arrangements over space and time, the particular characteristics of which reflect the power relations which shaped their production”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>
                <a:latin typeface="+mj-lt"/>
              </a:rPr>
              <a:t>	(</a:t>
            </a:r>
            <a:r>
              <a:rPr lang="en-US" sz="2400" dirty="0" err="1" smtClean="0">
                <a:latin typeface="+mj-lt"/>
              </a:rPr>
              <a:t>Perreault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Wraight</a:t>
            </a:r>
            <a:r>
              <a:rPr lang="en-US" sz="2400" dirty="0" smtClean="0">
                <a:latin typeface="+mj-lt"/>
              </a:rPr>
              <a:t>, &amp; </a:t>
            </a:r>
            <a:r>
              <a:rPr lang="en-US" sz="2400" dirty="0" err="1" smtClean="0">
                <a:latin typeface="+mj-lt"/>
              </a:rPr>
              <a:t>Perreault</a:t>
            </a:r>
            <a:r>
              <a:rPr lang="en-US" sz="2400" dirty="0" smtClean="0">
                <a:latin typeface="+mj-lt"/>
              </a:rPr>
              <a:t>, 2012;</a:t>
            </a:r>
            <a:r>
              <a:rPr lang="en-US" sz="1800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+mj-lt"/>
              </a:rPr>
              <a:t>				</a:t>
            </a:r>
            <a:r>
              <a:rPr lang="en-US" sz="2400" dirty="0" err="1" smtClean="0">
                <a:latin typeface="+mj-lt"/>
              </a:rPr>
              <a:t>Budds</a:t>
            </a:r>
            <a:r>
              <a:rPr lang="en-US" sz="2400" dirty="0" smtClean="0">
                <a:latin typeface="+mj-lt"/>
              </a:rPr>
              <a:t> &amp; Hinojosa, 2012)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How have specific past and current policies affected water-, food-, economic-, and social-security in Sri Lanka?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Given past and current patterns, how might current and future policies affect the various domains of security related to rice agriculture in the face of climate change?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Domains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+mj-lt"/>
              </a:rPr>
              <a:t>Differences between major tank/canal irrigated versus minor tank/</a:t>
            </a:r>
            <a:r>
              <a:rPr lang="en-US" dirty="0" err="1" smtClean="0">
                <a:latin typeface="+mj-lt"/>
              </a:rPr>
              <a:t>rainfed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communities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Adaptation </a:t>
            </a:r>
            <a:r>
              <a:rPr lang="en-US" dirty="0" smtClean="0">
                <a:latin typeface="+mj-lt"/>
              </a:rPr>
              <a:t>possibilities: conceptualization/ planning /implementation of/capacity for innovation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Support </a:t>
            </a:r>
            <a:r>
              <a:rPr lang="en-US" dirty="0" smtClean="0">
                <a:latin typeface="+mj-lt"/>
              </a:rPr>
              <a:t>systems: government, NGO, social, financial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Systemic </a:t>
            </a:r>
            <a:r>
              <a:rPr lang="en-US" dirty="0" smtClean="0">
                <a:latin typeface="+mj-lt"/>
              </a:rPr>
              <a:t>constraints: inequalities, settlement policy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Fields </a:t>
            </a:r>
            <a:r>
              <a:rPr lang="en-US" dirty="0" smtClean="0">
                <a:latin typeface="+mj-lt"/>
              </a:rPr>
              <a:t>of opportunity: alternatives to rice agriculture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Global </a:t>
            </a:r>
            <a:r>
              <a:rPr lang="en-US" dirty="0" smtClean="0">
                <a:latin typeface="+mj-lt"/>
              </a:rPr>
              <a:t>fields of influence: agribusiness, market forces, water-energy-land-food-</a:t>
            </a:r>
            <a:r>
              <a:rPr lang="en-US" dirty="0" err="1" smtClean="0">
                <a:latin typeface="+mj-lt"/>
              </a:rPr>
              <a:t>labour</a:t>
            </a:r>
            <a:r>
              <a:rPr lang="en-US" dirty="0" smtClean="0">
                <a:latin typeface="+mj-lt"/>
              </a:rPr>
              <a:t> competition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Linkages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Policyscape</a:t>
            </a:r>
            <a:r>
              <a:rPr lang="en-US" dirty="0" smtClean="0">
                <a:latin typeface="+mj-lt"/>
              </a:rPr>
              <a:t>: Line ministries, provincial policy, irrigation managers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Implementation: release decisions and prioritizations, crop calendars, irrigation engineers, </a:t>
            </a:r>
            <a:r>
              <a:rPr lang="en-US" dirty="0" err="1" smtClean="0">
                <a:latin typeface="+mj-lt"/>
              </a:rPr>
              <a:t>kanna</a:t>
            </a:r>
            <a:r>
              <a:rPr lang="en-US" dirty="0" smtClean="0">
                <a:latin typeface="+mj-lt"/>
              </a:rPr>
              <a:t> meetings, farmer organizations, individual farmer decisions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Linkages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Primary organizing unit: farmers in farmer organizations</a:t>
            </a:r>
          </a:p>
          <a:p>
            <a:r>
              <a:rPr lang="en-US" dirty="0" smtClean="0">
                <a:latin typeface="+mj-lt"/>
              </a:rPr>
              <a:t>Links between farmers within FOs</a:t>
            </a:r>
          </a:p>
          <a:p>
            <a:r>
              <a:rPr lang="en-US" dirty="0" smtClean="0">
                <a:latin typeface="+mj-lt"/>
              </a:rPr>
              <a:t>Links between FOs</a:t>
            </a:r>
          </a:p>
          <a:p>
            <a:r>
              <a:rPr lang="en-US" dirty="0" smtClean="0">
                <a:latin typeface="+mj-lt"/>
              </a:rPr>
              <a:t>Links and influence between geographically dispersed farmers</a:t>
            </a:r>
          </a:p>
          <a:p>
            <a:r>
              <a:rPr lang="en-US" dirty="0" smtClean="0">
                <a:latin typeface="+mj-lt"/>
              </a:rPr>
              <a:t>Links between farmers and non-farm family/friends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9876</TotalTime>
  <Words>678</Words>
  <Application>Microsoft Office PowerPoint</Application>
  <PresentationFormat>On-screen Show (4:3)</PresentationFormat>
  <Paragraphs>126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Institutional Landscapes to Support Effective Adaptation to Water Scarcity</vt:lpstr>
      <vt:lpstr>Key Theoretical Concepts</vt:lpstr>
      <vt:lpstr>Political Economy</vt:lpstr>
      <vt:lpstr>Political Ecology</vt:lpstr>
      <vt:lpstr>Water + Political Economy + Political Ecology = Waterscape</vt:lpstr>
      <vt:lpstr>Research Questions</vt:lpstr>
      <vt:lpstr>Domains of Interest</vt:lpstr>
      <vt:lpstr>Vertical Linkages</vt:lpstr>
      <vt:lpstr>Horizontal Linkages</vt:lpstr>
      <vt:lpstr>Key Conceptualizations</vt:lpstr>
      <vt:lpstr>Methods</vt:lpstr>
      <vt:lpstr>Methods</vt:lpstr>
      <vt:lpstr>Methodological Questions</vt:lpstr>
      <vt:lpstr>Year One Fieldwork Plans</vt:lpstr>
      <vt:lpstr>Plans for Integration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Josh Bazuin</dc:creator>
  <cp:lastModifiedBy>Josh Bazuin</cp:lastModifiedBy>
  <cp:revision>206</cp:revision>
  <dcterms:created xsi:type="dcterms:W3CDTF">2012-10-18T03:54:11Z</dcterms:created>
  <dcterms:modified xsi:type="dcterms:W3CDTF">2013-06-06T03:44:51Z</dcterms:modified>
</cp:coreProperties>
</file>